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8"/>
  </p:notesMasterIdLst>
  <p:handoutMasterIdLst>
    <p:handoutMasterId r:id="rId9"/>
  </p:handoutMasterIdLst>
  <p:sldIdLst>
    <p:sldId id="258" r:id="rId2"/>
    <p:sldId id="264" r:id="rId3"/>
    <p:sldId id="276" r:id="rId4"/>
    <p:sldId id="280" r:id="rId5"/>
    <p:sldId id="282" r:id="rId6"/>
    <p:sldId id="288" r:id="rId7"/>
  </p:sldIdLst>
  <p:sldSz cx="9144000" cy="6858000" type="screen4x3"/>
  <p:notesSz cx="6858000" cy="9144000"/>
  <p:embeddedFontLst>
    <p:embeddedFont>
      <p:font typeface="Roboto" panose="02000000000000000000" pitchFamily="2" charset="0"/>
      <p:regular r:id="rId10"/>
      <p:bold r:id="rId11"/>
      <p:italic r:id="rId12"/>
      <p:boldItalic r:id="rId13"/>
    </p:embeddedFont>
    <p:embeddedFont>
      <p:font typeface="Twinkl" panose="020B0604020202020204" charset="0"/>
      <p:regular r:id="rId14"/>
      <p:bold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1E5A"/>
    <a:srgbClr val="F55274"/>
    <a:srgbClr val="FA8198"/>
    <a:srgbClr val="AFD289"/>
    <a:srgbClr val="18A0DB"/>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showGuides="1">
      <p:cViewPr varScale="1">
        <p:scale>
          <a:sx n="112" d="100"/>
          <a:sy n="112" d="100"/>
        </p:scale>
        <p:origin x="1566" y="9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4.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12/03/2025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12/03/2025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twinkl.co.uk/resources/inclusion-teaching-resources/send-inclusion-teaching-resources/assessment-support-send-inclusion-teaching-resources"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resources/inclusion-teaching-resources/send-inclusion-teaching-resources/assessment-support-send-inclusion-teaching-resources"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www.twinkl.co.uk/resources/inclusion-teaching-resources/send-inclusion-teaching-resources/assessment-support-send-inclusion-teaching-resource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77632"/>
            </a:schemeClr>
          </a:solidFill>
          <a:ln w="25400" cap="rnd">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grpSp>
        <p:nvGrpSpPr>
          <p:cNvPr id="2" name="Group 1">
            <a:extLst>
              <a:ext uri="{FF2B5EF4-FFF2-40B4-BE49-F238E27FC236}">
                <a16:creationId xmlns:a16="http://schemas.microsoft.com/office/drawing/2014/main" id="{FB046F48-B7B9-3CF3-BB43-30CC543FF872}"/>
              </a:ext>
            </a:extLst>
          </p:cNvPr>
          <p:cNvGrpSpPr/>
          <p:nvPr userDrawn="1"/>
        </p:nvGrpSpPr>
        <p:grpSpPr>
          <a:xfrm>
            <a:off x="743835" y="1681195"/>
            <a:ext cx="7644513" cy="1787397"/>
            <a:chOff x="743837" y="1344834"/>
            <a:chExt cx="7644513" cy="1787397"/>
          </a:xfrm>
        </p:grpSpPr>
        <p:sp>
          <p:nvSpPr>
            <p:cNvPr id="5" name="Rectangle 4">
              <a:extLst>
                <a:ext uri="{FF2B5EF4-FFF2-40B4-BE49-F238E27FC236}">
                  <a16:creationId xmlns:a16="http://schemas.microsoft.com/office/drawing/2014/main" id="{2C3A35C9-178E-C0DC-00FB-28B7F74A2D2A}"/>
                </a:ext>
              </a:extLst>
            </p:cNvPr>
            <p:cNvSpPr/>
            <p:nvPr/>
          </p:nvSpPr>
          <p:spPr>
            <a:xfrm>
              <a:off x="743837" y="1344834"/>
              <a:ext cx="1266195" cy="27396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6" name="Rectangle 5">
              <a:extLst>
                <a:ext uri="{FF2B5EF4-FFF2-40B4-BE49-F238E27FC236}">
                  <a16:creationId xmlns:a16="http://schemas.microsoft.com/office/drawing/2014/main" id="{82D5916D-25FC-C7A5-D11E-F017F40B2157}"/>
                </a:ext>
              </a:extLst>
            </p:cNvPr>
            <p:cNvSpPr/>
            <p:nvPr/>
          </p:nvSpPr>
          <p:spPr>
            <a:xfrm>
              <a:off x="755650" y="1618794"/>
              <a:ext cx="7632700" cy="1513437"/>
            </a:xfrm>
            <a:prstGeom prst="rect">
              <a:avLst/>
            </a:prstGeom>
            <a:solidFill>
              <a:schemeClr val="bg1"/>
            </a:solidFill>
            <a:ln w="19050">
              <a:solidFill>
                <a:srgbClr val="92D050"/>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has been designed with animations on each slide to make it as fun and engaging as possible. To view the content in the correct formatting, please view the slideshow in ‘</a:t>
              </a:r>
              <a:r>
                <a:rPr lang="en-GB" sz="1400" b="1" i="0" dirty="0">
                  <a:solidFill>
                    <a:srgbClr val="202124"/>
                  </a:solidFill>
                  <a:effectLst/>
                  <a:latin typeface="Roboto" panose="02000000000000000000" pitchFamily="2" charset="0"/>
                </a:rPr>
                <a:t>presentation mode</a:t>
              </a:r>
              <a:r>
                <a:rPr lang="en-GB" sz="1400" b="0" i="0" dirty="0">
                  <a:solidFill>
                    <a:srgbClr val="202124"/>
                  </a:solidFill>
                  <a:effectLst/>
                  <a:latin typeface="Roboto" panose="02000000000000000000" pitchFamily="2" charset="0"/>
                </a:rPr>
                <a:t>’. If you view the slides without selecting ‘presentation mode’, you may find that some of the text and images overlap each other or are difficult to read.</a:t>
              </a:r>
              <a:endParaRPr lang="en-GB" sz="1400" dirty="0">
                <a:latin typeface="Roboto" panose="02000000000000000000" pitchFamily="2" charset="0"/>
                <a:ea typeface="Roboto" panose="02000000000000000000" pitchFamily="2" charset="0"/>
              </a:endParaRPr>
            </a:p>
          </p:txBody>
        </p:sp>
      </p:grpSp>
      <p:sp>
        <p:nvSpPr>
          <p:cNvPr id="7" name="Rectangle 6">
            <a:extLst>
              <a:ext uri="{FF2B5EF4-FFF2-40B4-BE49-F238E27FC236}">
                <a16:creationId xmlns:a16="http://schemas.microsoft.com/office/drawing/2014/main" id="{BEAC9C56-E503-CC08-3F5D-F8BD37B8BA28}"/>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8" name="TextBox 7">
            <a:extLst>
              <a:ext uri="{FF2B5EF4-FFF2-40B4-BE49-F238E27FC236}">
                <a16:creationId xmlns:a16="http://schemas.microsoft.com/office/drawing/2014/main" id="{CB430FFC-8242-7FD1-2927-E8BC6D295978}"/>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00B050"/>
                </a:solidFill>
                <a:latin typeface="Roboto" panose="02000000000000000000" pitchFamily="2" charset="0"/>
                <a:ea typeface="Roboto" panose="02000000000000000000" pitchFamily="2" charset="0"/>
              </a:rPr>
              <a:t>Disclaimer/s</a:t>
            </a:r>
            <a:endParaRPr lang="en-GB" sz="2800" b="1" dirty="0">
              <a:solidFill>
                <a:srgbClr val="00B050"/>
              </a:solidFill>
            </a:endParaRPr>
          </a:p>
        </p:txBody>
      </p:sp>
      <p:grpSp>
        <p:nvGrpSpPr>
          <p:cNvPr id="9" name="Group 8">
            <a:extLst>
              <a:ext uri="{FF2B5EF4-FFF2-40B4-BE49-F238E27FC236}">
                <a16:creationId xmlns:a16="http://schemas.microsoft.com/office/drawing/2014/main" id="{521029B3-623D-8F5A-FD20-9C28FB2C51D2}"/>
              </a:ext>
            </a:extLst>
          </p:cNvPr>
          <p:cNvGrpSpPr/>
          <p:nvPr userDrawn="1"/>
        </p:nvGrpSpPr>
        <p:grpSpPr>
          <a:xfrm>
            <a:off x="743835" y="3596496"/>
            <a:ext cx="7644513" cy="1571953"/>
            <a:chOff x="743837" y="1344834"/>
            <a:chExt cx="7644513" cy="1571953"/>
          </a:xfrm>
        </p:grpSpPr>
        <p:sp>
          <p:nvSpPr>
            <p:cNvPr id="10" name="Rectangle 9">
              <a:extLst>
                <a:ext uri="{FF2B5EF4-FFF2-40B4-BE49-F238E27FC236}">
                  <a16:creationId xmlns:a16="http://schemas.microsoft.com/office/drawing/2014/main" id="{B6BA2D9C-59EF-E3C5-E89A-B3832726A5CC}"/>
                </a:ext>
              </a:extLst>
            </p:cNvPr>
            <p:cNvSpPr/>
            <p:nvPr/>
          </p:nvSpPr>
          <p:spPr>
            <a:xfrm>
              <a:off x="743837" y="1344834"/>
              <a:ext cx="1266195" cy="27396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b="1" dirty="0">
                  <a:latin typeface="Roboto" panose="02000000000000000000" pitchFamily="2" charset="0"/>
                  <a:ea typeface="Roboto" panose="02000000000000000000" pitchFamily="2" charset="0"/>
                </a:rPr>
                <a:t>Editable</a:t>
              </a:r>
            </a:p>
          </p:txBody>
        </p:sp>
        <p:sp>
          <p:nvSpPr>
            <p:cNvPr id="11" name="Rectangle 10">
              <a:extLst>
                <a:ext uri="{FF2B5EF4-FFF2-40B4-BE49-F238E27FC236}">
                  <a16:creationId xmlns:a16="http://schemas.microsoft.com/office/drawing/2014/main" id="{CB0FD16B-9032-BC44-8BC2-AC363D17C06F}"/>
                </a:ext>
              </a:extLst>
            </p:cNvPr>
            <p:cNvSpPr/>
            <p:nvPr/>
          </p:nvSpPr>
          <p:spPr>
            <a:xfrm>
              <a:off x="755650" y="1618794"/>
              <a:ext cx="7632700" cy="1297993"/>
            </a:xfrm>
            <a:prstGeom prst="rect">
              <a:avLst/>
            </a:prstGeom>
            <a:solidFill>
              <a:schemeClr val="bg1"/>
            </a:solidFill>
            <a:ln w="19050">
              <a:solidFill>
                <a:srgbClr val="92D050"/>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is editable and can be adapted to meet the needs of different children. Twinkl cannot be held responsible for any changes made once a resource has been downloaded. Please be aware that this content may have been edited and therefore </a:t>
              </a:r>
              <a:br>
                <a:rPr lang="en-GB" sz="1400" b="0" i="0" dirty="0">
                  <a:solidFill>
                    <a:srgbClr val="202124"/>
                  </a:solidFill>
                  <a:effectLst/>
                  <a:latin typeface="Roboto" panose="02000000000000000000" pitchFamily="2" charset="0"/>
                </a:rPr>
              </a:br>
              <a:r>
                <a:rPr lang="en-GB" sz="1400" b="0" i="0" dirty="0">
                  <a:solidFill>
                    <a:srgbClr val="202124"/>
                  </a:solidFill>
                  <a:effectLst/>
                  <a:latin typeface="Roboto" panose="02000000000000000000" pitchFamily="2" charset="0"/>
                </a:rPr>
                <a:t>may no longer reflect our values.</a:t>
              </a:r>
              <a:endParaRPr lang="en-GB" sz="1400" dirty="0">
                <a:latin typeface="Roboto" panose="02000000000000000000" pitchFamily="2" charset="0"/>
                <a:ea typeface="Roboto" panose="02000000000000000000" pitchFamily="2" charset="0"/>
              </a:endParaRPr>
            </a:p>
          </p:txBody>
        </p:sp>
      </p:grpSp>
      <p:sp>
        <p:nvSpPr>
          <p:cNvPr id="12" name="Title 2">
            <a:extLst>
              <a:ext uri="{FF2B5EF4-FFF2-40B4-BE49-F238E27FC236}">
                <a16:creationId xmlns:a16="http://schemas.microsoft.com/office/drawing/2014/main" id="{E366AD15-7877-1A0C-03C6-62A39B8693C7}"/>
              </a:ext>
            </a:extLst>
          </p:cNvPr>
          <p:cNvSpPr>
            <a:spLocks/>
          </p:cNvSpPr>
          <p:nvPr userDrawn="1"/>
        </p:nvSpPr>
        <p:spPr bwMode="auto">
          <a:xfrm>
            <a:off x="456054" y="5744027"/>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tx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Tree>
    <p:extLst>
      <p:ext uri="{BB962C8B-B14F-4D97-AF65-F5344CB8AC3E}">
        <p14:creationId xmlns:p14="http://schemas.microsoft.com/office/powerpoint/2010/main" val="3429871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hlinkClick r:id="rId4"/>
            <a:extLst>
              <a:ext uri="{FF2B5EF4-FFF2-40B4-BE49-F238E27FC236}">
                <a16:creationId xmlns:a16="http://schemas.microsoft.com/office/drawing/2014/main" id="{2FE543B7-53FE-7E9D-5488-6E32F09BDDF5}"/>
              </a:ext>
            </a:extLst>
          </p:cNvPr>
          <p:cNvSpPr txBox="1"/>
          <p:nvPr userDrawn="1"/>
        </p:nvSpPr>
        <p:spPr>
          <a:xfrm>
            <a:off x="216568" y="5871410"/>
            <a:ext cx="1371600" cy="986589"/>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331826"/>
            <a:ext cx="8220075" cy="5957887"/>
          </a:xfrm>
          <a:prstGeom prst="roundRect">
            <a:avLst>
              <a:gd name="adj" fmla="val 2649"/>
            </a:avLst>
          </a:prstGeom>
          <a:solidFill>
            <a:schemeClr val="bg1">
              <a:alpha val="78231"/>
            </a:schemeClr>
          </a:solidFill>
          <a:ln w="25400" cap="rnd">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hlinkClick r:id="rId3"/>
            <a:extLst>
              <a:ext uri="{FF2B5EF4-FFF2-40B4-BE49-F238E27FC236}">
                <a16:creationId xmlns:a16="http://schemas.microsoft.com/office/drawing/2014/main" id="{AD3ABE64-DD2D-0047-4097-A8CD93A8D89C}"/>
              </a:ext>
            </a:extLst>
          </p:cNvPr>
          <p:cNvSpPr txBox="1"/>
          <p:nvPr userDrawn="1"/>
        </p:nvSpPr>
        <p:spPr>
          <a:xfrm>
            <a:off x="216568" y="5871410"/>
            <a:ext cx="1371600" cy="986589"/>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hlinkClick r:id="rId4"/>
            <a:extLst>
              <a:ext uri="{FF2B5EF4-FFF2-40B4-BE49-F238E27FC236}">
                <a16:creationId xmlns:a16="http://schemas.microsoft.com/office/drawing/2014/main" id="{DB6036A5-2670-C4F4-741C-37FA52C7EE8A}"/>
              </a:ext>
            </a:extLst>
          </p:cNvPr>
          <p:cNvSpPr txBox="1"/>
          <p:nvPr userDrawn="1"/>
        </p:nvSpPr>
        <p:spPr>
          <a:xfrm>
            <a:off x="216568" y="5871410"/>
            <a:ext cx="1371600" cy="986589"/>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7" r:id="rId1"/>
    <p:sldLayoutId id="2147483661"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social-emotional-special-education-usa/social-skills-social-emotional-special-education-usa/conversation-and-interactions-social-skills-social-emotional-special-education-us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BA7AE635-A8CB-4023-8E00-3619C40CE1EA}"/>
              </a:ext>
            </a:extLst>
          </p:cNvPr>
          <p:cNvSpPr/>
          <p:nvPr/>
        </p:nvSpPr>
        <p:spPr>
          <a:xfrm>
            <a:off x="3949337" y="5477692"/>
            <a:ext cx="1245326"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61962" y="384140"/>
            <a:ext cx="8220075" cy="994306"/>
          </a:xfrm>
          <a:noFill/>
        </p:spPr>
        <p:txBody>
          <a:bodyPr/>
          <a:lstStyle/>
          <a:p>
            <a:pPr algn="ctr" rtl="0">
              <a:spcBef>
                <a:spcPts val="0"/>
              </a:spcBef>
              <a:spcAft>
                <a:spcPts val="0"/>
              </a:spcAft>
            </a:pPr>
            <a:r>
              <a:rPr lang="en-ZA" sz="5400" i="0" u="none" strike="noStrike" dirty="0">
                <a:ln w="25400">
                  <a:solidFill>
                    <a:srgbClr val="92D050"/>
                  </a:solidFill>
                </a:ln>
                <a:solidFill>
                  <a:schemeClr val="accent4">
                    <a:lumMod val="60000"/>
                    <a:lumOff val="40000"/>
                  </a:schemeClr>
                </a:solidFill>
                <a:effectLst/>
                <a:latin typeface="Twinkl" panose="02000000000000000000" pitchFamily="2" charset="77"/>
              </a:rPr>
              <a:t>Taking Tests </a:t>
            </a:r>
            <a:endParaRPr lang="en-GB" sz="5400" dirty="0">
              <a:ln w="25400">
                <a:solidFill>
                  <a:srgbClr val="92D050"/>
                </a:solidFill>
              </a:ln>
              <a:solidFill>
                <a:schemeClr val="accent4">
                  <a:lumMod val="60000"/>
                  <a:lumOff val="40000"/>
                </a:schemeClr>
              </a:solidFill>
              <a:latin typeface="Twinkl" panose="02000000000000000000" pitchFamily="2" charset="77"/>
            </a:endParaRPr>
          </a:p>
        </p:txBody>
      </p:sp>
      <p:sp>
        <p:nvSpPr>
          <p:cNvPr id="2" name="Rounded Rectangle 1">
            <a:extLst>
              <a:ext uri="{FF2B5EF4-FFF2-40B4-BE49-F238E27FC236}">
                <a16:creationId xmlns:a16="http://schemas.microsoft.com/office/drawing/2014/main" id="{6B839376-C031-D036-1B7A-B98BF8FC2912}"/>
              </a:ext>
            </a:extLst>
          </p:cNvPr>
          <p:cNvSpPr/>
          <p:nvPr/>
        </p:nvSpPr>
        <p:spPr>
          <a:xfrm>
            <a:off x="793196" y="1402508"/>
            <a:ext cx="5496393" cy="585627"/>
          </a:xfrm>
          <a:prstGeom prst="roundRect">
            <a:avLst/>
          </a:prstGeom>
          <a:solidFill>
            <a:schemeClr val="accent4">
              <a:lumMod val="60000"/>
              <a:lumOff val="40000"/>
            </a:schemeClr>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Sometimes at school, I might need to do a test.</a:t>
            </a:r>
          </a:p>
        </p:txBody>
      </p:sp>
      <p:sp>
        <p:nvSpPr>
          <p:cNvPr id="5" name="Rounded Rectangle 4">
            <a:extLst>
              <a:ext uri="{FF2B5EF4-FFF2-40B4-BE49-F238E27FC236}">
                <a16:creationId xmlns:a16="http://schemas.microsoft.com/office/drawing/2014/main" id="{6C2FD72F-2210-36C0-79A9-0C0050A7DA53}"/>
              </a:ext>
            </a:extLst>
          </p:cNvPr>
          <p:cNvSpPr/>
          <p:nvPr/>
        </p:nvSpPr>
        <p:spPr>
          <a:xfrm>
            <a:off x="793196" y="2260316"/>
            <a:ext cx="5496393" cy="760288"/>
          </a:xfrm>
          <a:prstGeom prst="roundRect">
            <a:avLst/>
          </a:prstGeom>
          <a:solidFill>
            <a:schemeClr val="accent4">
              <a:lumMod val="60000"/>
              <a:lumOff val="40000"/>
            </a:schemeClr>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Tests help teachers to find out exactly what I have learnt and what I might need help with.</a:t>
            </a:r>
          </a:p>
        </p:txBody>
      </p:sp>
      <p:sp>
        <p:nvSpPr>
          <p:cNvPr id="8" name="Rounded Rectangle 7">
            <a:extLst>
              <a:ext uri="{FF2B5EF4-FFF2-40B4-BE49-F238E27FC236}">
                <a16:creationId xmlns:a16="http://schemas.microsoft.com/office/drawing/2014/main" id="{A31A5C25-586E-CF0E-B07B-117C81EC98F9}"/>
              </a:ext>
            </a:extLst>
          </p:cNvPr>
          <p:cNvSpPr/>
          <p:nvPr/>
        </p:nvSpPr>
        <p:spPr>
          <a:xfrm>
            <a:off x="793196" y="3292866"/>
            <a:ext cx="5496393" cy="1089061"/>
          </a:xfrm>
          <a:prstGeom prst="roundRect">
            <a:avLst/>
          </a:prstGeom>
          <a:solidFill>
            <a:schemeClr val="accent4">
              <a:lumMod val="60000"/>
              <a:lumOff val="40000"/>
            </a:schemeClr>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It is important that my answers show what I know or do not yet know so I may need to work alone or with minimal help.</a:t>
            </a:r>
          </a:p>
        </p:txBody>
      </p:sp>
      <p:sp>
        <p:nvSpPr>
          <p:cNvPr id="11" name="Oval 10">
            <a:extLst>
              <a:ext uri="{FF2B5EF4-FFF2-40B4-BE49-F238E27FC236}">
                <a16:creationId xmlns:a16="http://schemas.microsoft.com/office/drawing/2014/main" id="{1CF57FDF-0C9C-4784-B51D-6ABCD35E046B}"/>
              </a:ext>
            </a:extLst>
          </p:cNvPr>
          <p:cNvSpPr/>
          <p:nvPr/>
        </p:nvSpPr>
        <p:spPr>
          <a:xfrm>
            <a:off x="5656495" y="3784081"/>
            <a:ext cx="3025542" cy="2874265"/>
          </a:xfrm>
          <a:prstGeom prst="ellipse">
            <a:avLst/>
          </a:prstGeom>
          <a:blipFill>
            <a:blip r:embed="rId2"/>
            <a:stretch>
              <a:fillRect l="-4626" r="-4626"/>
            </a:stretch>
          </a:blipFill>
          <a:ln w="603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1854F-1B22-17A2-9C86-CDE7B27D8547}"/>
            </a:ext>
          </a:extLst>
        </p:cNvPr>
        <p:cNvGrpSpPr/>
        <p:nvPr/>
      </p:nvGrpSpPr>
      <p:grpSpPr>
        <a:xfrm>
          <a:off x="0" y="0"/>
          <a:ext cx="0" cy="0"/>
          <a:chOff x="0" y="0"/>
          <a:chExt cx="0" cy="0"/>
        </a:xfrm>
      </p:grpSpPr>
      <p:pic>
        <p:nvPicPr>
          <p:cNvPr id="38" name="Tick" descr="Shape, icon&#10;&#10;Description automatically generated">
            <a:extLst>
              <a:ext uri="{FF2B5EF4-FFF2-40B4-BE49-F238E27FC236}">
                <a16:creationId xmlns:a16="http://schemas.microsoft.com/office/drawing/2014/main" id="{144D17A6-749E-36EC-7D7F-2CD1552E60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9053" y="5899363"/>
            <a:ext cx="641735" cy="668276"/>
          </a:xfrm>
          <a:prstGeom prst="rect">
            <a:avLst/>
          </a:prstGeom>
        </p:spPr>
      </p:pic>
      <p:sp>
        <p:nvSpPr>
          <p:cNvPr id="11" name="Title 20">
            <a:extLst>
              <a:ext uri="{FF2B5EF4-FFF2-40B4-BE49-F238E27FC236}">
                <a16:creationId xmlns:a16="http://schemas.microsoft.com/office/drawing/2014/main" id="{DFB7C0F7-96DA-6248-F466-8D05761776EF}"/>
              </a:ext>
            </a:extLst>
          </p:cNvPr>
          <p:cNvSpPr>
            <a:spLocks noGrp="1"/>
          </p:cNvSpPr>
          <p:nvPr>
            <p:ph type="title"/>
          </p:nvPr>
        </p:nvSpPr>
        <p:spPr>
          <a:noFill/>
        </p:spPr>
        <p:txBody>
          <a:bodyPr/>
          <a:lstStyle/>
          <a:p>
            <a:pPr algn="ctr" rtl="0">
              <a:spcBef>
                <a:spcPts val="0"/>
              </a:spcBef>
              <a:spcAft>
                <a:spcPts val="0"/>
              </a:spcAft>
            </a:pPr>
            <a:r>
              <a:rPr lang="en-ZA" sz="4400" i="0" u="none" strike="noStrike" dirty="0">
                <a:ln w="25400">
                  <a:noFill/>
                </a:ln>
                <a:solidFill>
                  <a:schemeClr val="accent4">
                    <a:lumMod val="60000"/>
                    <a:lumOff val="40000"/>
                  </a:schemeClr>
                </a:solidFill>
                <a:effectLst/>
                <a:latin typeface="Twinkl" panose="02000000000000000000" pitchFamily="2" charset="77"/>
              </a:rPr>
              <a:t>Where Will I Be for My SATs?</a:t>
            </a:r>
            <a:endParaRPr lang="en-GB" sz="4400" dirty="0">
              <a:ln w="25400">
                <a:noFill/>
              </a:ln>
              <a:solidFill>
                <a:schemeClr val="accent4">
                  <a:lumMod val="60000"/>
                  <a:lumOff val="40000"/>
                </a:schemeClr>
              </a:solidFill>
              <a:latin typeface="Twinkl" panose="02000000000000000000" pitchFamily="2" charset="77"/>
            </a:endParaRPr>
          </a:p>
        </p:txBody>
      </p:sp>
      <p:sp>
        <p:nvSpPr>
          <p:cNvPr id="2" name="Rounded Rectangle 1">
            <a:extLst>
              <a:ext uri="{FF2B5EF4-FFF2-40B4-BE49-F238E27FC236}">
                <a16:creationId xmlns:a16="http://schemas.microsoft.com/office/drawing/2014/main" id="{D6D880A8-DA40-01FA-19CB-C56BCD2E1AA4}"/>
              </a:ext>
            </a:extLst>
          </p:cNvPr>
          <p:cNvSpPr/>
          <p:nvPr/>
        </p:nvSpPr>
        <p:spPr>
          <a:xfrm>
            <a:off x="793194" y="1473202"/>
            <a:ext cx="7671184" cy="1158787"/>
          </a:xfrm>
          <a:prstGeom prst="roundRect">
            <a:avLst/>
          </a:prstGeom>
          <a:solidFill>
            <a:schemeClr val="accent4">
              <a:lumMod val="60000"/>
              <a:lumOff val="40000"/>
            </a:schemeClr>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dirty="0">
                <a:solidFill>
                  <a:schemeClr val="tx1"/>
                </a:solidFill>
              </a:rPr>
              <a:t>For my tests, I might be in my classroom, in the hall or maybe in a smaller room. My teachers will make sure that I do my tests somewhere suitable for me.</a:t>
            </a:r>
            <a:endParaRPr lang="en-US" dirty="0">
              <a:solidFill>
                <a:schemeClr val="tx1"/>
              </a:solidFill>
            </a:endParaRPr>
          </a:p>
        </p:txBody>
      </p:sp>
      <p:sp>
        <p:nvSpPr>
          <p:cNvPr id="3" name="Rounded Rectangle 2">
            <a:extLst>
              <a:ext uri="{FF2B5EF4-FFF2-40B4-BE49-F238E27FC236}">
                <a16:creationId xmlns:a16="http://schemas.microsoft.com/office/drawing/2014/main" id="{45537481-2A42-806F-B54F-9D130E21DF5C}"/>
              </a:ext>
            </a:extLst>
          </p:cNvPr>
          <p:cNvSpPr/>
          <p:nvPr/>
        </p:nvSpPr>
        <p:spPr>
          <a:xfrm>
            <a:off x="793193" y="4490306"/>
            <a:ext cx="5743529" cy="994096"/>
          </a:xfrm>
          <a:prstGeom prst="roundRect">
            <a:avLst/>
          </a:prstGeom>
          <a:solidFill>
            <a:schemeClr val="accent4">
              <a:lumMod val="60000"/>
              <a:lumOff val="40000"/>
            </a:schemeClr>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dirty="0">
                <a:solidFill>
                  <a:schemeClr val="tx1"/>
                </a:solidFill>
              </a:rPr>
              <a:t>There will be teachers in the room to make sure that I am ok. I can raise my hand if I need them to come to me.</a:t>
            </a:r>
          </a:p>
        </p:txBody>
      </p:sp>
      <p:sp>
        <p:nvSpPr>
          <p:cNvPr id="4" name="Rounded Rectangle 3">
            <a:extLst>
              <a:ext uri="{FF2B5EF4-FFF2-40B4-BE49-F238E27FC236}">
                <a16:creationId xmlns:a16="http://schemas.microsoft.com/office/drawing/2014/main" id="{969FE671-A27E-4CA5-9CE4-E4726603E911}"/>
              </a:ext>
            </a:extLst>
          </p:cNvPr>
          <p:cNvSpPr/>
          <p:nvPr/>
        </p:nvSpPr>
        <p:spPr>
          <a:xfrm>
            <a:off x="793193" y="2750751"/>
            <a:ext cx="5743529" cy="1620793"/>
          </a:xfrm>
          <a:prstGeom prst="roundRect">
            <a:avLst/>
          </a:prstGeom>
          <a:solidFill>
            <a:schemeClr val="accent4">
              <a:lumMod val="60000"/>
              <a:lumOff val="40000"/>
            </a:schemeClr>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dirty="0">
                <a:solidFill>
                  <a:schemeClr val="tx1"/>
                </a:solidFill>
              </a:rPr>
              <a:t>I might have my own table or desk to sit at away from my classmates. This helps me to concentrate and makes sure that we are all giving our own answers. It is important that I stay at my table or desk until a teacher tells me I can go.</a:t>
            </a:r>
          </a:p>
        </p:txBody>
      </p:sp>
      <p:grpSp>
        <p:nvGrpSpPr>
          <p:cNvPr id="9" name="Group 8">
            <a:extLst>
              <a:ext uri="{FF2B5EF4-FFF2-40B4-BE49-F238E27FC236}">
                <a16:creationId xmlns:a16="http://schemas.microsoft.com/office/drawing/2014/main" id="{D72378BB-085D-E25B-94D0-3BDE2BB18D6B}"/>
              </a:ext>
            </a:extLst>
          </p:cNvPr>
          <p:cNvGrpSpPr/>
          <p:nvPr/>
        </p:nvGrpSpPr>
        <p:grpSpPr>
          <a:xfrm>
            <a:off x="6429120" y="3440476"/>
            <a:ext cx="2248153" cy="2957575"/>
            <a:chOff x="6429120" y="3440476"/>
            <a:chExt cx="2248153" cy="2957575"/>
          </a:xfrm>
        </p:grpSpPr>
        <p:sp>
          <p:nvSpPr>
            <p:cNvPr id="6" name="Oval 5">
              <a:extLst>
                <a:ext uri="{FF2B5EF4-FFF2-40B4-BE49-F238E27FC236}">
                  <a16:creationId xmlns:a16="http://schemas.microsoft.com/office/drawing/2014/main" id="{A81CFAC9-921F-D1A0-EFE5-16287009BCE5}"/>
                </a:ext>
              </a:extLst>
            </p:cNvPr>
            <p:cNvSpPr/>
            <p:nvPr/>
          </p:nvSpPr>
          <p:spPr>
            <a:xfrm>
              <a:off x="6650767" y="4371545"/>
              <a:ext cx="2026506" cy="2026506"/>
            </a:xfrm>
            <a:prstGeom prst="ellipse">
              <a:avLst/>
            </a:prstGeom>
            <a:solidFill>
              <a:schemeClr val="accent5">
                <a:lumMod val="20000"/>
                <a:lumOff val="8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hild raising his hand&#10;&#10;Description automatically generated">
              <a:extLst>
                <a:ext uri="{FF2B5EF4-FFF2-40B4-BE49-F238E27FC236}">
                  <a16:creationId xmlns:a16="http://schemas.microsoft.com/office/drawing/2014/main" id="{28252400-3CB7-05B5-566E-BA53743EBD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9120" y="3440476"/>
              <a:ext cx="2248153" cy="2957575"/>
            </a:xfrm>
            <a:prstGeom prst="rect">
              <a:avLst/>
            </a:prstGeom>
          </p:spPr>
        </p:pic>
      </p:grpSp>
    </p:spTree>
    <p:extLst>
      <p:ext uri="{BB962C8B-B14F-4D97-AF65-F5344CB8AC3E}">
        <p14:creationId xmlns:p14="http://schemas.microsoft.com/office/powerpoint/2010/main" val="152558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E5825-95FC-8C01-F345-730B0AA4BAF9}"/>
            </a:ext>
          </a:extLst>
        </p:cNvPr>
        <p:cNvGrpSpPr/>
        <p:nvPr/>
      </p:nvGrpSpPr>
      <p:grpSpPr>
        <a:xfrm>
          <a:off x="0" y="0"/>
          <a:ext cx="0" cy="0"/>
          <a:chOff x="0" y="0"/>
          <a:chExt cx="0" cy="0"/>
        </a:xfrm>
      </p:grpSpPr>
      <p:pic>
        <p:nvPicPr>
          <p:cNvPr id="38" name="Tick" descr="Shape, icon&#10;&#10;Description automatically generated">
            <a:extLst>
              <a:ext uri="{FF2B5EF4-FFF2-40B4-BE49-F238E27FC236}">
                <a16:creationId xmlns:a16="http://schemas.microsoft.com/office/drawing/2014/main" id="{61D384F2-00C1-CBFB-2A16-5196C6F1D9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9053" y="5899363"/>
            <a:ext cx="641735" cy="668276"/>
          </a:xfrm>
          <a:prstGeom prst="rect">
            <a:avLst/>
          </a:prstGeom>
        </p:spPr>
      </p:pic>
      <p:sp>
        <p:nvSpPr>
          <p:cNvPr id="11" name="Title 20">
            <a:extLst>
              <a:ext uri="{FF2B5EF4-FFF2-40B4-BE49-F238E27FC236}">
                <a16:creationId xmlns:a16="http://schemas.microsoft.com/office/drawing/2014/main" id="{E876DF23-F044-3A72-9D42-44149EE7BCCF}"/>
              </a:ext>
            </a:extLst>
          </p:cNvPr>
          <p:cNvSpPr>
            <a:spLocks noGrp="1"/>
          </p:cNvSpPr>
          <p:nvPr>
            <p:ph type="title"/>
          </p:nvPr>
        </p:nvSpPr>
        <p:spPr>
          <a:noFill/>
        </p:spPr>
        <p:txBody>
          <a:bodyPr/>
          <a:lstStyle/>
          <a:p>
            <a:pPr algn="ctr" rtl="0">
              <a:spcBef>
                <a:spcPts val="0"/>
              </a:spcBef>
              <a:spcAft>
                <a:spcPts val="0"/>
              </a:spcAft>
            </a:pPr>
            <a:r>
              <a:rPr lang="en-ZA" sz="4400" i="0" u="none" strike="noStrike" dirty="0">
                <a:ln w="25400">
                  <a:noFill/>
                </a:ln>
                <a:solidFill>
                  <a:schemeClr val="accent4">
                    <a:lumMod val="60000"/>
                    <a:lumOff val="40000"/>
                  </a:schemeClr>
                </a:solidFill>
                <a:effectLst/>
                <a:latin typeface="Twinkl" panose="02000000000000000000" pitchFamily="2" charset="77"/>
              </a:rPr>
              <a:t>Will the Tests Be Difficult?</a:t>
            </a:r>
            <a:endParaRPr lang="en-GB" sz="4400" dirty="0">
              <a:ln w="25400">
                <a:noFill/>
              </a:ln>
              <a:solidFill>
                <a:schemeClr val="accent4">
                  <a:lumMod val="60000"/>
                  <a:lumOff val="40000"/>
                </a:schemeClr>
              </a:solidFill>
              <a:latin typeface="Twinkl" panose="02000000000000000000" pitchFamily="2" charset="77"/>
            </a:endParaRPr>
          </a:p>
        </p:txBody>
      </p:sp>
      <p:sp>
        <p:nvSpPr>
          <p:cNvPr id="2" name="Rounded Rectangle 1">
            <a:extLst>
              <a:ext uri="{FF2B5EF4-FFF2-40B4-BE49-F238E27FC236}">
                <a16:creationId xmlns:a16="http://schemas.microsoft.com/office/drawing/2014/main" id="{A6A1E3DD-3405-77AC-62B6-11DC54C51BC1}"/>
              </a:ext>
            </a:extLst>
          </p:cNvPr>
          <p:cNvSpPr/>
          <p:nvPr/>
        </p:nvSpPr>
        <p:spPr>
          <a:xfrm>
            <a:off x="793193" y="1414293"/>
            <a:ext cx="7337552" cy="994306"/>
          </a:xfrm>
          <a:prstGeom prst="roundRect">
            <a:avLst/>
          </a:prstGeom>
          <a:solidFill>
            <a:schemeClr val="accent4">
              <a:lumMod val="60000"/>
              <a:lumOff val="40000"/>
            </a:schemeClr>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dirty="0">
                <a:solidFill>
                  <a:schemeClr val="tx1"/>
                </a:solidFill>
              </a:rPr>
              <a:t>The questions in my tests will ask me about lots of things I have been learning about.</a:t>
            </a:r>
          </a:p>
        </p:txBody>
      </p:sp>
      <p:sp>
        <p:nvSpPr>
          <p:cNvPr id="3" name="Rounded Rectangle 2">
            <a:extLst>
              <a:ext uri="{FF2B5EF4-FFF2-40B4-BE49-F238E27FC236}">
                <a16:creationId xmlns:a16="http://schemas.microsoft.com/office/drawing/2014/main" id="{F346EA69-D809-3058-2752-AD3A2C6ACB2E}"/>
              </a:ext>
            </a:extLst>
          </p:cNvPr>
          <p:cNvSpPr/>
          <p:nvPr/>
        </p:nvSpPr>
        <p:spPr>
          <a:xfrm>
            <a:off x="793193" y="4214734"/>
            <a:ext cx="5743529" cy="1409057"/>
          </a:xfrm>
          <a:prstGeom prst="roundRect">
            <a:avLst/>
          </a:prstGeom>
          <a:solidFill>
            <a:schemeClr val="accent4">
              <a:lumMod val="60000"/>
              <a:lumOff val="40000"/>
            </a:schemeClr>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dirty="0">
                <a:solidFill>
                  <a:schemeClr val="tx1"/>
                </a:solidFill>
              </a:rPr>
              <a:t>If I do not know an answer, I can choose to answer with my best guess or I can move on to the next question. I can come back to a question later and try again if there is still time left.</a:t>
            </a:r>
          </a:p>
        </p:txBody>
      </p:sp>
      <p:sp>
        <p:nvSpPr>
          <p:cNvPr id="4" name="Rounded Rectangle 3">
            <a:extLst>
              <a:ext uri="{FF2B5EF4-FFF2-40B4-BE49-F238E27FC236}">
                <a16:creationId xmlns:a16="http://schemas.microsoft.com/office/drawing/2014/main" id="{76FC0768-0A02-F9D9-D5E1-BDA6DE3163F3}"/>
              </a:ext>
            </a:extLst>
          </p:cNvPr>
          <p:cNvSpPr/>
          <p:nvPr/>
        </p:nvSpPr>
        <p:spPr>
          <a:xfrm>
            <a:off x="793193" y="2507927"/>
            <a:ext cx="5743529" cy="1620793"/>
          </a:xfrm>
          <a:prstGeom prst="roundRect">
            <a:avLst/>
          </a:prstGeom>
          <a:solidFill>
            <a:schemeClr val="accent4">
              <a:lumMod val="60000"/>
              <a:lumOff val="40000"/>
            </a:schemeClr>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dirty="0">
                <a:solidFill>
                  <a:schemeClr val="tx1"/>
                </a:solidFill>
              </a:rPr>
              <a:t>I might be able to answer some of the questions very easily but I might find other questions difficult. That’s okay though because I do not need to answer every question correctly. </a:t>
            </a:r>
          </a:p>
        </p:txBody>
      </p:sp>
      <p:grpSp>
        <p:nvGrpSpPr>
          <p:cNvPr id="9" name="Group 8">
            <a:extLst>
              <a:ext uri="{FF2B5EF4-FFF2-40B4-BE49-F238E27FC236}">
                <a16:creationId xmlns:a16="http://schemas.microsoft.com/office/drawing/2014/main" id="{EADADCB3-2A64-0509-C5F8-0E04AE50E6A5}"/>
              </a:ext>
            </a:extLst>
          </p:cNvPr>
          <p:cNvGrpSpPr/>
          <p:nvPr/>
        </p:nvGrpSpPr>
        <p:grpSpPr>
          <a:xfrm>
            <a:off x="6624054" y="4015946"/>
            <a:ext cx="2079931" cy="2382105"/>
            <a:chOff x="6624054" y="4015946"/>
            <a:chExt cx="2079931" cy="2382105"/>
          </a:xfrm>
        </p:grpSpPr>
        <p:sp>
          <p:nvSpPr>
            <p:cNvPr id="6" name="Oval 5">
              <a:extLst>
                <a:ext uri="{FF2B5EF4-FFF2-40B4-BE49-F238E27FC236}">
                  <a16:creationId xmlns:a16="http://schemas.microsoft.com/office/drawing/2014/main" id="{E112C6CC-DE23-BEDF-013E-E9490011AE1D}"/>
                </a:ext>
              </a:extLst>
            </p:cNvPr>
            <p:cNvSpPr/>
            <p:nvPr/>
          </p:nvSpPr>
          <p:spPr>
            <a:xfrm>
              <a:off x="6650767" y="4371545"/>
              <a:ext cx="2026506" cy="2026506"/>
            </a:xfrm>
            <a:prstGeom prst="ellipse">
              <a:avLst/>
            </a:prstGeom>
            <a:solidFill>
              <a:schemeClr val="accent5">
                <a:lumMod val="20000"/>
                <a:lumOff val="8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15CEA89-A06C-E45D-DA19-2DC0729636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24054" y="4015946"/>
              <a:ext cx="2079931" cy="2382105"/>
            </a:xfrm>
            <a:prstGeom prst="rect">
              <a:avLst/>
            </a:prstGeom>
          </p:spPr>
        </p:pic>
      </p:grpSp>
    </p:spTree>
    <p:extLst>
      <p:ext uri="{BB962C8B-B14F-4D97-AF65-F5344CB8AC3E}">
        <p14:creationId xmlns:p14="http://schemas.microsoft.com/office/powerpoint/2010/main" val="134085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0E720-8B2E-E83F-3C9B-C0F7D6EC8516}"/>
            </a:ext>
          </a:extLst>
        </p:cNvPr>
        <p:cNvGrpSpPr/>
        <p:nvPr/>
      </p:nvGrpSpPr>
      <p:grpSpPr>
        <a:xfrm>
          <a:off x="0" y="0"/>
          <a:ext cx="0" cy="0"/>
          <a:chOff x="0" y="0"/>
          <a:chExt cx="0" cy="0"/>
        </a:xfrm>
      </p:grpSpPr>
      <p:pic>
        <p:nvPicPr>
          <p:cNvPr id="38" name="Tick" descr="Shape, icon&#10;&#10;Description automatically generated">
            <a:extLst>
              <a:ext uri="{FF2B5EF4-FFF2-40B4-BE49-F238E27FC236}">
                <a16:creationId xmlns:a16="http://schemas.microsoft.com/office/drawing/2014/main" id="{485CD38B-D8FF-0166-81B6-F20AAE4E5B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9053" y="5899363"/>
            <a:ext cx="641735" cy="668276"/>
          </a:xfrm>
          <a:prstGeom prst="rect">
            <a:avLst/>
          </a:prstGeom>
        </p:spPr>
      </p:pic>
      <p:sp>
        <p:nvSpPr>
          <p:cNvPr id="11" name="Title 20">
            <a:extLst>
              <a:ext uri="{FF2B5EF4-FFF2-40B4-BE49-F238E27FC236}">
                <a16:creationId xmlns:a16="http://schemas.microsoft.com/office/drawing/2014/main" id="{F4018751-1DB8-57F7-C9ED-DA80C2486DBF}"/>
              </a:ext>
            </a:extLst>
          </p:cNvPr>
          <p:cNvSpPr>
            <a:spLocks noGrp="1"/>
          </p:cNvSpPr>
          <p:nvPr>
            <p:ph type="title"/>
          </p:nvPr>
        </p:nvSpPr>
        <p:spPr>
          <a:noFill/>
        </p:spPr>
        <p:txBody>
          <a:bodyPr/>
          <a:lstStyle/>
          <a:p>
            <a:pPr algn="ctr">
              <a:spcBef>
                <a:spcPts val="0"/>
              </a:spcBef>
            </a:pPr>
            <a:r>
              <a:rPr lang="en-ZA" sz="4400" i="0" u="none" strike="noStrike" dirty="0">
                <a:ln w="25400">
                  <a:solidFill>
                    <a:srgbClr val="92D050"/>
                  </a:solidFill>
                </a:ln>
                <a:solidFill>
                  <a:schemeClr val="accent4">
                    <a:lumMod val="60000"/>
                    <a:lumOff val="40000"/>
                  </a:schemeClr>
                </a:solidFill>
                <a:effectLst/>
                <a:latin typeface="Twinkl" panose="02000000000000000000" pitchFamily="2" charset="77"/>
              </a:rPr>
              <a:t>Will I Have Help?</a:t>
            </a:r>
            <a:endParaRPr lang="en-GB" sz="4400" dirty="0">
              <a:ln w="25400">
                <a:solidFill>
                  <a:srgbClr val="92D050"/>
                </a:solidFill>
              </a:ln>
              <a:solidFill>
                <a:schemeClr val="accent4">
                  <a:lumMod val="60000"/>
                  <a:lumOff val="40000"/>
                </a:schemeClr>
              </a:solidFill>
              <a:latin typeface="Twinkl" panose="02000000000000000000" pitchFamily="2" charset="77"/>
            </a:endParaRPr>
          </a:p>
        </p:txBody>
      </p:sp>
      <p:sp>
        <p:nvSpPr>
          <p:cNvPr id="2" name="Rounded Rectangle 1">
            <a:extLst>
              <a:ext uri="{FF2B5EF4-FFF2-40B4-BE49-F238E27FC236}">
                <a16:creationId xmlns:a16="http://schemas.microsoft.com/office/drawing/2014/main" id="{F4233FC4-3F99-8F1C-B1B7-EC0A84F7E2A2}"/>
              </a:ext>
            </a:extLst>
          </p:cNvPr>
          <p:cNvSpPr/>
          <p:nvPr/>
        </p:nvSpPr>
        <p:spPr>
          <a:xfrm>
            <a:off x="793193" y="1414293"/>
            <a:ext cx="7337552" cy="994306"/>
          </a:xfrm>
          <a:prstGeom prst="roundRect">
            <a:avLst/>
          </a:prstGeom>
          <a:solidFill>
            <a:schemeClr val="accent4">
              <a:lumMod val="60000"/>
              <a:lumOff val="40000"/>
            </a:schemeClr>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dirty="0">
                <a:solidFill>
                  <a:schemeClr val="tx1"/>
                </a:solidFill>
              </a:rPr>
              <a:t>The tests are there to help teachers to find out what I already know and what I need to learn so I might not be able to have as much help as I would in a lesson.</a:t>
            </a:r>
          </a:p>
        </p:txBody>
      </p:sp>
      <p:sp>
        <p:nvSpPr>
          <p:cNvPr id="3" name="Rounded Rectangle 2">
            <a:extLst>
              <a:ext uri="{FF2B5EF4-FFF2-40B4-BE49-F238E27FC236}">
                <a16:creationId xmlns:a16="http://schemas.microsoft.com/office/drawing/2014/main" id="{90EE7271-BC4C-3BAA-1664-DE655AF7FBA6}"/>
              </a:ext>
            </a:extLst>
          </p:cNvPr>
          <p:cNvSpPr/>
          <p:nvPr/>
        </p:nvSpPr>
        <p:spPr>
          <a:xfrm>
            <a:off x="793193" y="4214734"/>
            <a:ext cx="5743529" cy="1409057"/>
          </a:xfrm>
          <a:prstGeom prst="roundRect">
            <a:avLst/>
          </a:prstGeom>
          <a:solidFill>
            <a:schemeClr val="accent4">
              <a:lumMod val="60000"/>
              <a:lumOff val="40000"/>
            </a:schemeClr>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dirty="0">
                <a:solidFill>
                  <a:schemeClr val="tx1"/>
                </a:solidFill>
              </a:rPr>
              <a:t>If I need to ask a question during the tests, such as asking how much time is left or where I need to write my answers, I can raise my hand and a teacher will come over to me.</a:t>
            </a:r>
          </a:p>
        </p:txBody>
      </p:sp>
      <p:sp>
        <p:nvSpPr>
          <p:cNvPr id="4" name="Rounded Rectangle 3">
            <a:extLst>
              <a:ext uri="{FF2B5EF4-FFF2-40B4-BE49-F238E27FC236}">
                <a16:creationId xmlns:a16="http://schemas.microsoft.com/office/drawing/2014/main" id="{07596F64-85C1-4D5D-2272-6A9F61E69BA8}"/>
              </a:ext>
            </a:extLst>
          </p:cNvPr>
          <p:cNvSpPr/>
          <p:nvPr/>
        </p:nvSpPr>
        <p:spPr>
          <a:xfrm>
            <a:off x="793193" y="2507927"/>
            <a:ext cx="5743529" cy="1620793"/>
          </a:xfrm>
          <a:prstGeom prst="roundRect">
            <a:avLst/>
          </a:prstGeom>
          <a:solidFill>
            <a:schemeClr val="accent4">
              <a:lumMod val="60000"/>
              <a:lumOff val="40000"/>
            </a:schemeClr>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dirty="0">
                <a:solidFill>
                  <a:schemeClr val="tx1"/>
                </a:solidFill>
              </a:rPr>
              <a:t>My teachers will decide what help I might need during the tests based on the help I have in my usual lessons. If I usually have my work enlarged or read to me, I might still get that help in the tests. I can ask my teacher about this if I am not sure.</a:t>
            </a:r>
          </a:p>
        </p:txBody>
      </p:sp>
      <p:grpSp>
        <p:nvGrpSpPr>
          <p:cNvPr id="9" name="Group 8">
            <a:extLst>
              <a:ext uri="{FF2B5EF4-FFF2-40B4-BE49-F238E27FC236}">
                <a16:creationId xmlns:a16="http://schemas.microsoft.com/office/drawing/2014/main" id="{B8D1981F-FA88-8629-332A-0611AF918575}"/>
              </a:ext>
            </a:extLst>
          </p:cNvPr>
          <p:cNvGrpSpPr/>
          <p:nvPr/>
        </p:nvGrpSpPr>
        <p:grpSpPr>
          <a:xfrm>
            <a:off x="6153297" y="3756454"/>
            <a:ext cx="2523976" cy="2641597"/>
            <a:chOff x="6153297" y="3756454"/>
            <a:chExt cx="2523976" cy="2641597"/>
          </a:xfrm>
        </p:grpSpPr>
        <p:sp>
          <p:nvSpPr>
            <p:cNvPr id="6" name="Oval 5">
              <a:extLst>
                <a:ext uri="{FF2B5EF4-FFF2-40B4-BE49-F238E27FC236}">
                  <a16:creationId xmlns:a16="http://schemas.microsoft.com/office/drawing/2014/main" id="{B77A2F81-0693-B66A-17CF-309F8ACAC57F}"/>
                </a:ext>
              </a:extLst>
            </p:cNvPr>
            <p:cNvSpPr/>
            <p:nvPr/>
          </p:nvSpPr>
          <p:spPr>
            <a:xfrm>
              <a:off x="6650767" y="4371545"/>
              <a:ext cx="2026506" cy="2026506"/>
            </a:xfrm>
            <a:prstGeom prst="ellipse">
              <a:avLst/>
            </a:prstGeom>
            <a:solidFill>
              <a:schemeClr val="accent5">
                <a:lumMod val="20000"/>
                <a:lumOff val="8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9B99FBB-F131-7BD0-8E9B-E6C9F90752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601"/>
            <a:stretch/>
          </p:blipFill>
          <p:spPr>
            <a:xfrm>
              <a:off x="6153297" y="3756454"/>
              <a:ext cx="2387220" cy="2641597"/>
            </a:xfrm>
            <a:prstGeom prst="rect">
              <a:avLst/>
            </a:prstGeom>
          </p:spPr>
        </p:pic>
      </p:grpSp>
    </p:spTree>
    <p:extLst>
      <p:ext uri="{BB962C8B-B14F-4D97-AF65-F5344CB8AC3E}">
        <p14:creationId xmlns:p14="http://schemas.microsoft.com/office/powerpoint/2010/main" val="70443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DE732-1E0E-7C1B-1C75-8E7D655441C0}"/>
            </a:ext>
          </a:extLst>
        </p:cNvPr>
        <p:cNvGrpSpPr/>
        <p:nvPr/>
      </p:nvGrpSpPr>
      <p:grpSpPr>
        <a:xfrm>
          <a:off x="0" y="0"/>
          <a:ext cx="0" cy="0"/>
          <a:chOff x="0" y="0"/>
          <a:chExt cx="0" cy="0"/>
        </a:xfrm>
      </p:grpSpPr>
      <p:pic>
        <p:nvPicPr>
          <p:cNvPr id="38" name="Tick" descr="Shape, icon&#10;&#10;Description automatically generated">
            <a:extLst>
              <a:ext uri="{FF2B5EF4-FFF2-40B4-BE49-F238E27FC236}">
                <a16:creationId xmlns:a16="http://schemas.microsoft.com/office/drawing/2014/main" id="{75EB1E2E-10B9-2AA1-5584-9274D26BC9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9053" y="5899363"/>
            <a:ext cx="641735" cy="668276"/>
          </a:xfrm>
          <a:prstGeom prst="rect">
            <a:avLst/>
          </a:prstGeom>
        </p:spPr>
      </p:pic>
      <p:sp>
        <p:nvSpPr>
          <p:cNvPr id="11" name="Title 20">
            <a:extLst>
              <a:ext uri="{FF2B5EF4-FFF2-40B4-BE49-F238E27FC236}">
                <a16:creationId xmlns:a16="http://schemas.microsoft.com/office/drawing/2014/main" id="{EDD30709-4C01-63AE-13FC-E9700F654A4C}"/>
              </a:ext>
            </a:extLst>
          </p:cNvPr>
          <p:cNvSpPr>
            <a:spLocks noGrp="1"/>
          </p:cNvSpPr>
          <p:nvPr>
            <p:ph type="title"/>
          </p:nvPr>
        </p:nvSpPr>
        <p:spPr>
          <a:noFill/>
        </p:spPr>
        <p:txBody>
          <a:bodyPr/>
          <a:lstStyle/>
          <a:p>
            <a:pPr algn="ctr">
              <a:spcBef>
                <a:spcPts val="0"/>
              </a:spcBef>
            </a:pPr>
            <a:r>
              <a:rPr lang="en-ZA" sz="4400" i="0" u="none" strike="noStrike" dirty="0">
                <a:ln w="25400">
                  <a:solidFill>
                    <a:srgbClr val="92D050"/>
                  </a:solidFill>
                </a:ln>
                <a:solidFill>
                  <a:schemeClr val="accent4">
                    <a:lumMod val="60000"/>
                    <a:lumOff val="40000"/>
                  </a:schemeClr>
                </a:solidFill>
                <a:effectLst/>
                <a:latin typeface="Twinkl" panose="02000000000000000000" pitchFamily="2" charset="77"/>
              </a:rPr>
              <a:t>SATs Affirmations</a:t>
            </a:r>
            <a:endParaRPr lang="en-GB" sz="4400" dirty="0">
              <a:ln w="25400">
                <a:solidFill>
                  <a:srgbClr val="92D050"/>
                </a:solidFill>
              </a:ln>
              <a:solidFill>
                <a:schemeClr val="accent4">
                  <a:lumMod val="60000"/>
                  <a:lumOff val="40000"/>
                </a:schemeClr>
              </a:solidFill>
              <a:latin typeface="Twinkl" panose="02000000000000000000" pitchFamily="2" charset="77"/>
            </a:endParaRPr>
          </a:p>
        </p:txBody>
      </p:sp>
      <p:sp>
        <p:nvSpPr>
          <p:cNvPr id="2" name="Rounded Rectangle 1">
            <a:extLst>
              <a:ext uri="{FF2B5EF4-FFF2-40B4-BE49-F238E27FC236}">
                <a16:creationId xmlns:a16="http://schemas.microsoft.com/office/drawing/2014/main" id="{2F5D8C16-A6CE-C1C1-D5AD-3298938D86E9}"/>
              </a:ext>
            </a:extLst>
          </p:cNvPr>
          <p:cNvSpPr/>
          <p:nvPr/>
        </p:nvSpPr>
        <p:spPr>
          <a:xfrm>
            <a:off x="3209172" y="1522865"/>
            <a:ext cx="2716126" cy="674932"/>
          </a:xfrm>
          <a:prstGeom prst="roundRect">
            <a:avLst/>
          </a:prstGeom>
          <a:solidFill>
            <a:schemeClr val="accent4">
              <a:lumMod val="60000"/>
              <a:lumOff val="40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I can do my best.</a:t>
            </a:r>
          </a:p>
        </p:txBody>
      </p:sp>
      <p:sp>
        <p:nvSpPr>
          <p:cNvPr id="4" name="Rounded Rectangle 3">
            <a:extLst>
              <a:ext uri="{FF2B5EF4-FFF2-40B4-BE49-F238E27FC236}">
                <a16:creationId xmlns:a16="http://schemas.microsoft.com/office/drawing/2014/main" id="{86300351-4F8F-B550-055F-D0A37778DE60}"/>
              </a:ext>
            </a:extLst>
          </p:cNvPr>
          <p:cNvSpPr/>
          <p:nvPr/>
        </p:nvSpPr>
        <p:spPr>
          <a:xfrm>
            <a:off x="3209172" y="2349660"/>
            <a:ext cx="2716126" cy="781371"/>
          </a:xfrm>
          <a:prstGeom prst="roundRect">
            <a:avLst/>
          </a:prstGeom>
          <a:solidFill>
            <a:schemeClr val="accent4">
              <a:lumMod val="60000"/>
              <a:lumOff val="40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I am proud of my efforts.</a:t>
            </a:r>
          </a:p>
        </p:txBody>
      </p:sp>
      <p:pic>
        <p:nvPicPr>
          <p:cNvPr id="8" name="Picture 7">
            <a:extLst>
              <a:ext uri="{FF2B5EF4-FFF2-40B4-BE49-F238E27FC236}">
                <a16:creationId xmlns:a16="http://schemas.microsoft.com/office/drawing/2014/main" id="{79CEA531-6D61-72F8-A410-A43EA702FC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83" b="15061"/>
          <a:stretch/>
        </p:blipFill>
        <p:spPr>
          <a:xfrm>
            <a:off x="6533527" y="3112085"/>
            <a:ext cx="2387220" cy="3267020"/>
          </a:xfrm>
          <a:prstGeom prst="rect">
            <a:avLst/>
          </a:prstGeom>
        </p:spPr>
      </p:pic>
      <p:sp>
        <p:nvSpPr>
          <p:cNvPr id="5" name="Rounded Rectangle 4">
            <a:extLst>
              <a:ext uri="{FF2B5EF4-FFF2-40B4-BE49-F238E27FC236}">
                <a16:creationId xmlns:a16="http://schemas.microsoft.com/office/drawing/2014/main" id="{F921455B-1EDE-6887-05C4-32FEE4DB8BB4}"/>
              </a:ext>
            </a:extLst>
          </p:cNvPr>
          <p:cNvSpPr/>
          <p:nvPr/>
        </p:nvSpPr>
        <p:spPr>
          <a:xfrm>
            <a:off x="3209172" y="3277014"/>
            <a:ext cx="2716126" cy="781371"/>
          </a:xfrm>
          <a:prstGeom prst="roundRect">
            <a:avLst/>
          </a:prstGeom>
          <a:solidFill>
            <a:schemeClr val="accent4">
              <a:lumMod val="60000"/>
              <a:lumOff val="40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I can make positive choices.</a:t>
            </a:r>
          </a:p>
        </p:txBody>
      </p:sp>
      <p:sp>
        <p:nvSpPr>
          <p:cNvPr id="7" name="Rounded Rectangle 6">
            <a:extLst>
              <a:ext uri="{FF2B5EF4-FFF2-40B4-BE49-F238E27FC236}">
                <a16:creationId xmlns:a16="http://schemas.microsoft.com/office/drawing/2014/main" id="{B503FBA1-6DC1-AAF1-0536-A208A5356C47}"/>
              </a:ext>
            </a:extLst>
          </p:cNvPr>
          <p:cNvSpPr/>
          <p:nvPr/>
        </p:nvSpPr>
        <p:spPr>
          <a:xfrm>
            <a:off x="2611521" y="4184937"/>
            <a:ext cx="4039246" cy="781371"/>
          </a:xfrm>
          <a:prstGeom prst="roundRect">
            <a:avLst/>
          </a:prstGeom>
          <a:solidFill>
            <a:schemeClr val="accent4">
              <a:lumMod val="60000"/>
              <a:lumOff val="40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It is okay to find things difficult - that’s how I learn new things.</a:t>
            </a:r>
          </a:p>
        </p:txBody>
      </p:sp>
      <p:sp>
        <p:nvSpPr>
          <p:cNvPr id="10" name="Rounded Rectangle 9">
            <a:extLst>
              <a:ext uri="{FF2B5EF4-FFF2-40B4-BE49-F238E27FC236}">
                <a16:creationId xmlns:a16="http://schemas.microsoft.com/office/drawing/2014/main" id="{40760017-5E0C-9F20-7F45-089B4CD0E194}"/>
              </a:ext>
            </a:extLst>
          </p:cNvPr>
          <p:cNvSpPr/>
          <p:nvPr/>
        </p:nvSpPr>
        <p:spPr>
          <a:xfrm>
            <a:off x="3209172" y="5103656"/>
            <a:ext cx="2716126" cy="781371"/>
          </a:xfrm>
          <a:prstGeom prst="roundRect">
            <a:avLst/>
          </a:prstGeom>
          <a:solidFill>
            <a:schemeClr val="accent4">
              <a:lumMod val="60000"/>
              <a:lumOff val="40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I can be resilient.</a:t>
            </a:r>
          </a:p>
        </p:txBody>
      </p:sp>
    </p:spTree>
    <p:extLst>
      <p:ext uri="{BB962C8B-B14F-4D97-AF65-F5344CB8AC3E}">
        <p14:creationId xmlns:p14="http://schemas.microsoft.com/office/powerpoint/2010/main" val="77911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10"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6C9FFEDA-5958-4D7D-B964-29D22CBBA084}" vid="{358C6911-9157-48B4-A708-3ED82E854A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500</TotalTime>
  <Words>473</Words>
  <Application>Microsoft Office PowerPoint</Application>
  <PresentationFormat>On-screen Show (4:3)</PresentationFormat>
  <Paragraphs>22</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Roboto</vt:lpstr>
      <vt:lpstr>Calibri</vt:lpstr>
      <vt:lpstr>Twinkl</vt:lpstr>
      <vt:lpstr>Office Theme</vt:lpstr>
      <vt:lpstr>PowerPoint Presentation</vt:lpstr>
      <vt:lpstr>Taking Tests </vt:lpstr>
      <vt:lpstr>Where Will I Be for My SATs?</vt:lpstr>
      <vt:lpstr>Will the Tests Be Difficult?</vt:lpstr>
      <vt:lpstr>Will I Have Help?</vt:lpstr>
      <vt:lpstr>SATs Affirmations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Bleakney</dc:creator>
  <cp:lastModifiedBy>Tracy Davis</cp:lastModifiedBy>
  <cp:revision>36</cp:revision>
  <dcterms:created xsi:type="dcterms:W3CDTF">2020-10-26T13:02:43Z</dcterms:created>
  <dcterms:modified xsi:type="dcterms:W3CDTF">2025-03-12T14:13:37Z</dcterms:modified>
</cp:coreProperties>
</file>